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1"/>
  </p:notesMasterIdLst>
  <p:sldIdLst>
    <p:sldId id="258" r:id="rId2"/>
    <p:sldId id="259" r:id="rId3"/>
    <p:sldId id="262" r:id="rId4"/>
    <p:sldId id="263" r:id="rId5"/>
    <p:sldId id="264" r:id="rId6"/>
    <p:sldId id="265" r:id="rId7"/>
    <p:sldId id="273" r:id="rId8"/>
    <p:sldId id="267" r:id="rId9"/>
    <p:sldId id="272" r:id="rId10"/>
  </p:sldIdLst>
  <p:sldSz cx="9144000" cy="5143500" type="screen16x9"/>
  <p:notesSz cx="6858000" cy="9144000"/>
  <p:embeddedFontLst>
    <p:embeddedFont>
      <p:font typeface="Anaheim" panose="020B0604020202020204" charset="0"/>
      <p:regular r:id="rId12"/>
    </p:embeddedFont>
    <p:embeddedFont>
      <p:font typeface="Bahiana" panose="020B0604020202020204" charset="0"/>
      <p:regular r:id="rId13"/>
    </p:embeddedFont>
    <p:embeddedFont>
      <p:font typeface="Fira Sans Extra Condensed Medium" panose="020B0604020202020204" charset="0"/>
      <p:regular r:id="rId14"/>
      <p:bold r:id="rId15"/>
      <p:italic r:id="rId16"/>
      <p:boldItalic r:id="rId17"/>
    </p:embeddedFont>
    <p:embeddedFont>
      <p:font typeface="Saira SemiCondensed Medium" panose="020B0604020202020204" charset="0"/>
      <p:regular r:id="rId18"/>
      <p:bold r:id="rId19"/>
    </p:embeddedFont>
    <p:embeddedFont>
      <p:font typeface="Saira SemiCondensed SemiBold" panose="020B0604020202020204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5A9B923-DCC8-48C2-86C9-9717FF9F9E0F}">
  <a:tblStyle styleId="{65A9B923-DCC8-48C2-86C9-9717FF9F9E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14ab38a4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14ab38a4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6be81bf08b_0_120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6be81bf08b_0_120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70c1df8b9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0c1df8b9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c47db38fd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c47db38fd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c47db38fd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c47db38fd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47db38fd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47db38fd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47db38fd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47db38fd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09959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81019570e5_0_9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81019570e5_0_9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6b20e22304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6b20e22304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hyperlink" Target="http://bit.ly/2TyoMsr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hyperlink" Target="http://bit.ly/2TtBDfr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63" y="-1"/>
            <a:ext cx="9143063" cy="5431201"/>
            <a:chOff x="463" y="-1"/>
            <a:chExt cx="9143063" cy="5431201"/>
          </a:xfrm>
        </p:grpSpPr>
        <p:sp>
          <p:nvSpPr>
            <p:cNvPr id="10" name="Google Shape;10;p2"/>
            <p:cNvSpPr/>
            <p:nvPr/>
          </p:nvSpPr>
          <p:spPr>
            <a:xfrm flipH="1">
              <a:off x="6622962" y="4136025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flipH="1">
              <a:off x="3716550" y="274077"/>
              <a:ext cx="1082100" cy="1082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1486612" y="240030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1810337" y="2681700"/>
              <a:ext cx="2749500" cy="2749500"/>
            </a:xfrm>
            <a:prstGeom prst="ellipse">
              <a:avLst/>
            </a:prstGeom>
            <a:gradFill>
              <a:gsLst>
                <a:gs pos="0">
                  <a:srgbClr val="00151F">
                    <a:alpha val="56862"/>
                  </a:srgbClr>
                </a:gs>
                <a:gs pos="5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4" name="Google Shape;14;p2"/>
            <p:cNvPicPr preferRelativeResize="0"/>
            <p:nvPr/>
          </p:nvPicPr>
          <p:blipFill rotWithShape="1">
            <a:blip r:embed="rId3">
              <a:alphaModFix/>
            </a:blip>
            <a:srcRect l="48250" b="42676"/>
            <a:stretch/>
          </p:blipFill>
          <p:spPr>
            <a:xfrm rot="10800000" flipH="1">
              <a:off x="463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 flipH="1">
              <a:off x="4063887" y="625175"/>
              <a:ext cx="403575" cy="40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16;p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>
              <a:off x="6848788" y="4362200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" name="Google Shape;17;p2"/>
            <p:cNvSpPr/>
            <p:nvPr/>
          </p:nvSpPr>
          <p:spPr>
            <a:xfrm flipH="1">
              <a:off x="5351500" y="211675"/>
              <a:ext cx="1947900" cy="19479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8" name="Google Shape;18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 flipH="1">
              <a:off x="2388003" y="3263743"/>
              <a:ext cx="1666877" cy="166339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19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flipH="1">
              <a:off x="5915994" y="777017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20;p2"/>
            <p:cNvPicPr preferRelativeResize="0"/>
            <p:nvPr/>
          </p:nvPicPr>
          <p:blipFill rotWithShape="1">
            <a:blip r:embed="rId3">
              <a:alphaModFix/>
            </a:blip>
            <a:srcRect l="47244" t="1700" r="-12382" b="49281"/>
            <a:stretch/>
          </p:blipFill>
          <p:spPr>
            <a:xfrm rot="10800000">
              <a:off x="7231123" y="-1"/>
              <a:ext cx="1912402" cy="14360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 flipH="1">
            <a:off x="4721687" y="3220316"/>
            <a:ext cx="3702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 flipH="1">
            <a:off x="4721687" y="2290984"/>
            <a:ext cx="3702300" cy="108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rgbClr val="FFFFFF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 flipH="1">
            <a:off x="719925" y="2222475"/>
            <a:ext cx="5162700" cy="16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ubTitle" idx="1"/>
          </p:nvPr>
        </p:nvSpPr>
        <p:spPr>
          <a:xfrm flipH="1">
            <a:off x="720000" y="3948300"/>
            <a:ext cx="43194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20000" y="1081627"/>
            <a:ext cx="2046300" cy="114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9"/>
          <p:cNvSpPr/>
          <p:nvPr/>
        </p:nvSpPr>
        <p:spPr>
          <a:xfrm rot="10800000">
            <a:off x="7226701" y="823199"/>
            <a:ext cx="1082100" cy="10821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" name="Google Shape;63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4039" y="1151477"/>
            <a:ext cx="403575" cy="40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3633" y="361621"/>
            <a:ext cx="1195824" cy="1193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9"/>
          <p:cNvPicPr preferRelativeResize="0"/>
          <p:nvPr/>
        </p:nvPicPr>
        <p:blipFill rotWithShape="1">
          <a:blip r:embed="rId5">
            <a:alphaModFix/>
          </a:blip>
          <a:srcRect l="48250" b="42676"/>
          <a:stretch/>
        </p:blipFill>
        <p:spPr>
          <a:xfrm flipH="1">
            <a:off x="7186574" y="2979723"/>
            <a:ext cx="1957426" cy="2163777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9"/>
          <p:cNvSpPr/>
          <p:nvPr/>
        </p:nvSpPr>
        <p:spPr>
          <a:xfrm rot="10800000">
            <a:off x="4377974" y="-446013"/>
            <a:ext cx="2808600" cy="2808600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ctrTitle"/>
          </p:nvPr>
        </p:nvSpPr>
        <p:spPr>
          <a:xfrm>
            <a:off x="1204900" y="1383139"/>
            <a:ext cx="315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subTitle" idx="1"/>
          </p:nvPr>
        </p:nvSpPr>
        <p:spPr>
          <a:xfrm flipH="1">
            <a:off x="1205250" y="1898825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ctrTitle" idx="2"/>
          </p:nvPr>
        </p:nvSpPr>
        <p:spPr>
          <a:xfrm>
            <a:off x="1204900" y="3416963"/>
            <a:ext cx="315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subTitle" idx="3"/>
          </p:nvPr>
        </p:nvSpPr>
        <p:spPr>
          <a:xfrm flipH="1">
            <a:off x="1205250" y="3932650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ctrTitle" idx="4"/>
          </p:nvPr>
        </p:nvSpPr>
        <p:spPr>
          <a:xfrm>
            <a:off x="5256950" y="1383139"/>
            <a:ext cx="3155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ubTitle" idx="5"/>
          </p:nvPr>
        </p:nvSpPr>
        <p:spPr>
          <a:xfrm flipH="1">
            <a:off x="5257300" y="1898825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ctrTitle" idx="6"/>
          </p:nvPr>
        </p:nvSpPr>
        <p:spPr>
          <a:xfrm>
            <a:off x="5256950" y="3416963"/>
            <a:ext cx="3155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subTitle" idx="7"/>
          </p:nvPr>
        </p:nvSpPr>
        <p:spPr>
          <a:xfrm flipH="1">
            <a:off x="5257300" y="3932650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title" idx="8" hasCustomPrompt="1"/>
          </p:nvPr>
        </p:nvSpPr>
        <p:spPr>
          <a:xfrm flipH="1">
            <a:off x="1204900" y="2979627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2"/>
          <p:cNvSpPr txBox="1">
            <a:spLocks noGrp="1"/>
          </p:cNvSpPr>
          <p:nvPr>
            <p:ph type="title" idx="9" hasCustomPrompt="1"/>
          </p:nvPr>
        </p:nvSpPr>
        <p:spPr>
          <a:xfrm flipH="1">
            <a:off x="1204900" y="931626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2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5256950" y="931626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2"/>
          <p:cNvSpPr txBox="1">
            <a:spLocks noGrp="1"/>
          </p:cNvSpPr>
          <p:nvPr>
            <p:ph type="title" idx="14" hasCustomPrompt="1"/>
          </p:nvPr>
        </p:nvSpPr>
        <p:spPr>
          <a:xfrm flipH="1">
            <a:off x="5256950" y="2979632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subTitle" idx="1"/>
          </p:nvPr>
        </p:nvSpPr>
        <p:spPr>
          <a:xfrm>
            <a:off x="6137709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subTitle" idx="2"/>
          </p:nvPr>
        </p:nvSpPr>
        <p:spPr>
          <a:xfrm>
            <a:off x="3428854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subTitle" idx="3"/>
          </p:nvPr>
        </p:nvSpPr>
        <p:spPr>
          <a:xfrm>
            <a:off x="720000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4"/>
          </p:nvPr>
        </p:nvSpPr>
        <p:spPr>
          <a:xfrm>
            <a:off x="6137734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subTitle" idx="5"/>
          </p:nvPr>
        </p:nvSpPr>
        <p:spPr>
          <a:xfrm>
            <a:off x="3428880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subTitle" idx="6"/>
          </p:nvPr>
        </p:nvSpPr>
        <p:spPr>
          <a:xfrm>
            <a:off x="720025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/>
        </p:nvSpPr>
        <p:spPr>
          <a:xfrm>
            <a:off x="1407825" y="102225"/>
            <a:ext cx="1702500" cy="17025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" name="Google Shape;170;p26"/>
          <p:cNvGrpSpPr/>
          <p:nvPr/>
        </p:nvGrpSpPr>
        <p:grpSpPr>
          <a:xfrm>
            <a:off x="1611700" y="-1"/>
            <a:ext cx="7531825" cy="5144751"/>
            <a:chOff x="1611700" y="-1"/>
            <a:chExt cx="7531825" cy="5144751"/>
          </a:xfrm>
        </p:grpSpPr>
        <p:sp>
          <p:nvSpPr>
            <p:cNvPr id="171" name="Google Shape;171;p26"/>
            <p:cNvSpPr/>
            <p:nvPr/>
          </p:nvSpPr>
          <p:spPr>
            <a:xfrm>
              <a:off x="7209025" y="410525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72" name="Google Shape;172;p26"/>
            <p:cNvPicPr preferRelativeResize="0"/>
            <p:nvPr/>
          </p:nvPicPr>
          <p:blipFill rotWithShape="1">
            <a:blip r:embed="rId3">
              <a:alphaModFix/>
            </a:blip>
            <a:srcRect l="48250" b="42676"/>
            <a:stretch/>
          </p:blipFill>
          <p:spPr>
            <a:xfrm rot="10800000">
              <a:off x="5484202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3" name="Google Shape;173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7380275" y="4277224"/>
              <a:ext cx="696974" cy="6955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37550" y="3984875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>
              <a:off x="4845466" y="3028159"/>
              <a:ext cx="2028115" cy="202387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838597" y="522792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" name="Google Shape;177;p26"/>
            <p:cNvSpPr/>
            <p:nvPr/>
          </p:nvSpPr>
          <p:spPr>
            <a:xfrm>
              <a:off x="1611700" y="3758700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" name="Google Shape;178;p26"/>
          <p:cNvSpPr txBox="1">
            <a:spLocks noGrp="1"/>
          </p:cNvSpPr>
          <p:nvPr>
            <p:ph type="title"/>
          </p:nvPr>
        </p:nvSpPr>
        <p:spPr>
          <a:xfrm>
            <a:off x="725275" y="593575"/>
            <a:ext cx="5511300" cy="13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9pPr>
          </a:lstStyle>
          <a:p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subTitle" idx="1"/>
          </p:nvPr>
        </p:nvSpPr>
        <p:spPr>
          <a:xfrm>
            <a:off x="725275" y="2312825"/>
            <a:ext cx="4322700" cy="11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0" name="Google Shape;180;p26"/>
          <p:cNvSpPr txBox="1"/>
          <p:nvPr/>
        </p:nvSpPr>
        <p:spPr>
          <a:xfrm>
            <a:off x="725275" y="3650025"/>
            <a:ext cx="3859800" cy="5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, and infographics &amp; images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8" r:id="rId3"/>
    <p:sldLayoutId id="2147483661" r:id="rId4"/>
    <p:sldLayoutId id="2147483672" r:id="rId5"/>
    <p:sldLayoutId id="214748367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>
            <a:spLocks noGrp="1"/>
          </p:cNvSpPr>
          <p:nvPr>
            <p:ph type="ctrTitle"/>
          </p:nvPr>
        </p:nvSpPr>
        <p:spPr>
          <a:xfrm flipH="1">
            <a:off x="5297675" y="2290975"/>
            <a:ext cx="3126300" cy="155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Engenharia de dados aplicado à COVID 19</a:t>
            </a:r>
            <a:endParaRPr sz="3000"/>
          </a:p>
        </p:txBody>
      </p:sp>
      <p:grpSp>
        <p:nvGrpSpPr>
          <p:cNvPr id="205" name="Google Shape;205;p33"/>
          <p:cNvGrpSpPr/>
          <p:nvPr/>
        </p:nvGrpSpPr>
        <p:grpSpPr>
          <a:xfrm flipH="1">
            <a:off x="5216570" y="2171212"/>
            <a:ext cx="3486693" cy="1673888"/>
            <a:chOff x="439473" y="1811648"/>
            <a:chExt cx="4206917" cy="1744178"/>
          </a:xfrm>
        </p:grpSpPr>
        <p:sp>
          <p:nvSpPr>
            <p:cNvPr id="206" name="Google Shape;206;p33"/>
            <p:cNvSpPr/>
            <p:nvPr/>
          </p:nvSpPr>
          <p:spPr>
            <a:xfrm>
              <a:off x="439473" y="3172127"/>
              <a:ext cx="383700" cy="3837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3"/>
            <p:cNvSpPr/>
            <p:nvPr/>
          </p:nvSpPr>
          <p:spPr>
            <a:xfrm rot="10800000">
              <a:off x="4262691" y="1811648"/>
              <a:ext cx="383700" cy="3837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 txBox="1">
            <a:spLocks noGrp="1"/>
          </p:cNvSpPr>
          <p:nvPr>
            <p:ph type="title" idx="9"/>
          </p:nvPr>
        </p:nvSpPr>
        <p:spPr>
          <a:xfrm flipH="1">
            <a:off x="1204900" y="931626"/>
            <a:ext cx="2046300" cy="6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213" name="Google Shape;213;p34"/>
          <p:cNvSpPr txBox="1">
            <a:spLocks noGrp="1"/>
          </p:cNvSpPr>
          <p:nvPr>
            <p:ph type="ctrTitle"/>
          </p:nvPr>
        </p:nvSpPr>
        <p:spPr>
          <a:xfrm>
            <a:off x="1204900" y="1383139"/>
            <a:ext cx="315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DESENVOLVIMENTOS</a:t>
            </a:r>
            <a:endParaRPr/>
          </a:p>
        </p:txBody>
      </p:sp>
      <p:sp>
        <p:nvSpPr>
          <p:cNvPr id="214" name="Google Shape;214;p34"/>
          <p:cNvSpPr txBox="1">
            <a:spLocks noGrp="1"/>
          </p:cNvSpPr>
          <p:nvPr>
            <p:ph type="subTitle" idx="1"/>
          </p:nvPr>
        </p:nvSpPr>
        <p:spPr>
          <a:xfrm flipH="1">
            <a:off x="1205250" y="1898825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Explicação e Funcionamento do back-end, Databricks e Front-end.</a:t>
            </a:r>
            <a:endParaRPr/>
          </a:p>
        </p:txBody>
      </p:sp>
      <p:sp>
        <p:nvSpPr>
          <p:cNvPr id="217" name="Google Shape;217;p34"/>
          <p:cNvSpPr txBox="1">
            <a:spLocks noGrp="1"/>
          </p:cNvSpPr>
          <p:nvPr>
            <p:ph type="ctrTitle" idx="4"/>
          </p:nvPr>
        </p:nvSpPr>
        <p:spPr>
          <a:xfrm>
            <a:off x="5256950" y="1383139"/>
            <a:ext cx="3155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EVOLUÇÃO DA SOLUÇÃO</a:t>
            </a:r>
            <a:endParaRPr/>
          </a:p>
        </p:txBody>
      </p:sp>
      <p:sp>
        <p:nvSpPr>
          <p:cNvPr id="218" name="Google Shape;218;p34"/>
          <p:cNvSpPr txBox="1">
            <a:spLocks noGrp="1"/>
          </p:cNvSpPr>
          <p:nvPr>
            <p:ph type="subTitle" idx="5"/>
          </p:nvPr>
        </p:nvSpPr>
        <p:spPr>
          <a:xfrm flipH="1">
            <a:off x="5257300" y="1898825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Melhorias possíveis e lições aprendidas.</a:t>
            </a:r>
            <a:endParaRPr dirty="0"/>
          </a:p>
        </p:txBody>
      </p:sp>
      <p:sp>
        <p:nvSpPr>
          <p:cNvPr id="221" name="Google Shape;221;p34"/>
          <p:cNvSpPr txBox="1">
            <a:spLocks noGrp="1"/>
          </p:cNvSpPr>
          <p:nvPr>
            <p:ph type="title" idx="13"/>
          </p:nvPr>
        </p:nvSpPr>
        <p:spPr>
          <a:xfrm flipH="1">
            <a:off x="5256950" y="931626"/>
            <a:ext cx="2046300" cy="6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grpSp>
        <p:nvGrpSpPr>
          <p:cNvPr id="223" name="Google Shape;223;p34"/>
          <p:cNvGrpSpPr/>
          <p:nvPr/>
        </p:nvGrpSpPr>
        <p:grpSpPr>
          <a:xfrm>
            <a:off x="1129030" y="907796"/>
            <a:ext cx="4264564" cy="214800"/>
            <a:chOff x="1205230" y="983996"/>
            <a:chExt cx="4264564" cy="214800"/>
          </a:xfrm>
        </p:grpSpPr>
        <p:sp>
          <p:nvSpPr>
            <p:cNvPr id="224" name="Google Shape;224;p34"/>
            <p:cNvSpPr/>
            <p:nvPr/>
          </p:nvSpPr>
          <p:spPr>
            <a:xfrm rot="10800000" flipH="1">
              <a:off x="1205230" y="983996"/>
              <a:ext cx="214800" cy="2148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4"/>
            <p:cNvSpPr/>
            <p:nvPr/>
          </p:nvSpPr>
          <p:spPr>
            <a:xfrm rot="10800000" flipH="1">
              <a:off x="5254994" y="983996"/>
              <a:ext cx="214800" cy="2148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7"/>
          <p:cNvSpPr txBox="1">
            <a:spLocks noGrp="1"/>
          </p:cNvSpPr>
          <p:nvPr>
            <p:ph type="subTitle" idx="1"/>
          </p:nvPr>
        </p:nvSpPr>
        <p:spPr>
          <a:xfrm>
            <a:off x="6137709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Power BI</a:t>
            </a:r>
            <a:endParaRPr/>
          </a:p>
        </p:txBody>
      </p:sp>
      <p:sp>
        <p:nvSpPr>
          <p:cNvPr id="247" name="Google Shape;247;p37"/>
          <p:cNvSpPr txBox="1">
            <a:spLocks noGrp="1"/>
          </p:cNvSpPr>
          <p:nvPr>
            <p:ph type="subTitle" idx="3"/>
          </p:nvPr>
        </p:nvSpPr>
        <p:spPr>
          <a:xfrm>
            <a:off x="720000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Back-End</a:t>
            </a:r>
            <a:endParaRPr/>
          </a:p>
        </p:txBody>
      </p:sp>
      <p:sp>
        <p:nvSpPr>
          <p:cNvPr id="248" name="Google Shape;248;p37"/>
          <p:cNvSpPr txBox="1">
            <a:spLocks noGrp="1"/>
          </p:cNvSpPr>
          <p:nvPr>
            <p:ph type="subTitle" idx="4"/>
          </p:nvPr>
        </p:nvSpPr>
        <p:spPr>
          <a:xfrm>
            <a:off x="6137725" y="3391550"/>
            <a:ext cx="2284800" cy="9855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Dashboards com informaçoes e indicadores dos casos de Covid no mundo/Brasil.</a:t>
            </a:r>
            <a:endParaRPr/>
          </a:p>
        </p:txBody>
      </p:sp>
      <p:sp>
        <p:nvSpPr>
          <p:cNvPr id="249" name="Google Shape;249;p37"/>
          <p:cNvSpPr txBox="1">
            <a:spLocks noGrp="1"/>
          </p:cNvSpPr>
          <p:nvPr>
            <p:ph type="subTitle" idx="5"/>
          </p:nvPr>
        </p:nvSpPr>
        <p:spPr>
          <a:xfrm>
            <a:off x="3428875" y="3391550"/>
            <a:ext cx="2284800" cy="9855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Extração da informação do banco de dados, transformação, testes de hipóteses e insights</a:t>
            </a:r>
            <a:endParaRPr/>
          </a:p>
        </p:txBody>
      </p:sp>
      <p:sp>
        <p:nvSpPr>
          <p:cNvPr id="250" name="Google Shape;250;p37"/>
          <p:cNvSpPr txBox="1">
            <a:spLocks noGrp="1"/>
          </p:cNvSpPr>
          <p:nvPr>
            <p:ph type="subTitle" idx="6"/>
          </p:nvPr>
        </p:nvSpPr>
        <p:spPr>
          <a:xfrm>
            <a:off x="720025" y="3391550"/>
            <a:ext cx="2284800" cy="9855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Requisição de informações via API, verificação da informação e inserção no banco de dados </a:t>
            </a:r>
            <a:endParaRPr/>
          </a:p>
        </p:txBody>
      </p:sp>
      <p:sp>
        <p:nvSpPr>
          <p:cNvPr id="251" name="Google Shape;251;p37"/>
          <p:cNvSpPr txBox="1">
            <a:spLocks noGrp="1"/>
          </p:cNvSpPr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DESENVOLVIMENTOS</a:t>
            </a:r>
            <a:endParaRPr/>
          </a:p>
        </p:txBody>
      </p:sp>
      <p:sp>
        <p:nvSpPr>
          <p:cNvPr id="252" name="Google Shape;252;p37"/>
          <p:cNvSpPr txBox="1">
            <a:spLocks noGrp="1"/>
          </p:cNvSpPr>
          <p:nvPr>
            <p:ph type="subTitle" idx="2"/>
          </p:nvPr>
        </p:nvSpPr>
        <p:spPr>
          <a:xfrm>
            <a:off x="3428854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Databricks</a:t>
            </a:r>
            <a:endParaRPr/>
          </a:p>
        </p:txBody>
      </p:sp>
      <p:pic>
        <p:nvPicPr>
          <p:cNvPr id="253" name="Google Shape;25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1439" y="1835710"/>
            <a:ext cx="1321925" cy="83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7"/>
          <p:cNvPicPr preferRelativeResize="0"/>
          <p:nvPr/>
        </p:nvPicPr>
        <p:blipFill rotWithShape="1">
          <a:blip r:embed="rId5">
            <a:alphaModFix/>
          </a:blip>
          <a:srcRect l="31878" r="33680" b="37570"/>
          <a:stretch/>
        </p:blipFill>
        <p:spPr>
          <a:xfrm>
            <a:off x="4111413" y="1835700"/>
            <a:ext cx="919673" cy="834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60072" y="1835700"/>
            <a:ext cx="840116" cy="83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23050"/>
            <a:ext cx="8839199" cy="2822013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8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ARQUITETURA BACK-END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9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ESTRUTURA DO SOFTWARE - BACK-END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9F8FBA1-E2CB-4DAC-8709-8EC64D469F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3019064" y="418215"/>
            <a:ext cx="2893219" cy="430707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FUNCIONALIDADE FRONT-END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BFAF7E7-7B1D-4966-AB97-EF15FA8F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374085" y="438476"/>
            <a:ext cx="8514010" cy="956180"/>
          </a:xfrm>
        </p:spPr>
        <p:txBody>
          <a:bodyPr/>
          <a:lstStyle/>
          <a:p>
            <a:r>
              <a:rPr lang="pt-BR" dirty="0"/>
              <a:t>Divisão dos Notebooks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A4B21075-4072-45D2-BBB5-A0ECF087E3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386" y="1260740"/>
            <a:ext cx="4265728" cy="2354328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6BD889D8-0E50-46E7-B986-B4D41FBF19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6888" y="1260740"/>
            <a:ext cx="4306119" cy="2354327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E0E7AAA-90C9-4D79-BE3D-8873EF440A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19854" y="3134318"/>
            <a:ext cx="4820093" cy="186116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/>
        </p:nvSpPr>
        <p:spPr>
          <a:xfrm>
            <a:off x="672925" y="199225"/>
            <a:ext cx="706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FUNCIONALIDADE FRONT-END</a:t>
            </a:r>
            <a:endParaRPr sz="1900" dirty="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BFAF7E7-7B1D-4966-AB97-EF15FA8F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563980" y="676224"/>
            <a:ext cx="6978047" cy="1601889"/>
          </a:xfrm>
        </p:spPr>
        <p:txBody>
          <a:bodyPr/>
          <a:lstStyle/>
          <a:p>
            <a:r>
              <a:rPr lang="pt-BR" dirty="0"/>
              <a:t>Conexão com </a:t>
            </a:r>
            <a:r>
              <a:rPr lang="pt-BR" dirty="0" err="1"/>
              <a:t>PowerBI</a:t>
            </a:r>
            <a:br>
              <a:rPr lang="pt-BR" dirty="0"/>
            </a:br>
            <a:endParaRPr lang="pt-BR" dirty="0"/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E27DDC75-2C47-4891-9069-737AC0EDA2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8163A3D3-AD75-4C34-9CBD-BF3913B410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028" y="1548000"/>
            <a:ext cx="6875722" cy="3496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092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2"/>
          <p:cNvSpPr txBox="1">
            <a:spLocks noGrp="1"/>
          </p:cNvSpPr>
          <p:nvPr>
            <p:ph type="title"/>
          </p:nvPr>
        </p:nvSpPr>
        <p:spPr>
          <a:xfrm flipH="1">
            <a:off x="219740" y="255966"/>
            <a:ext cx="7101825" cy="16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DIFICULDADES E LIÇÕES APRENDIDAS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9" name="Google Shape;347;p47">
            <a:extLst>
              <a:ext uri="{FF2B5EF4-FFF2-40B4-BE49-F238E27FC236}">
                <a16:creationId xmlns:a16="http://schemas.microsoft.com/office/drawing/2014/main" id="{5F24920F-BB35-488F-B279-BE72D479DB2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71619" y="1956257"/>
            <a:ext cx="6930167" cy="29843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API Instável – Foi necessário criar caches em disco e trabalhar extensivamente com exceções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Validar os tipos criando Schema de dados no DataFrame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Processar os dados antes de enviar verificando duplicidade através de Timestamp e Nomes dos Países, criando o relacionamente de chaves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Conexão de internet Instável forçou inserir linha a linha, fazendo commits depois de um número de inserts (ao invés de se utilizar funções otimizadas para muitos inserts)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Maior controle para o usuário, fragmentando as tarefas e possibilitando ao usuário faze-las de acordo com a necessidade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Foco na Qualidade, Desenvolvimento para “outra” equipe, Boas Práticas de Design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7"/>
          <p:cNvSpPr/>
          <p:nvPr/>
        </p:nvSpPr>
        <p:spPr>
          <a:xfrm rot="10800000">
            <a:off x="4882741" y="797061"/>
            <a:ext cx="383700" cy="383700"/>
          </a:xfrm>
          <a:prstGeom prst="corner">
            <a:avLst>
              <a:gd name="adj1" fmla="val 5799"/>
              <a:gd name="adj2" fmla="val 62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47"/>
          <p:cNvSpPr txBox="1">
            <a:spLocks noGrp="1"/>
          </p:cNvSpPr>
          <p:nvPr>
            <p:ph type="title"/>
          </p:nvPr>
        </p:nvSpPr>
        <p:spPr>
          <a:xfrm>
            <a:off x="725275" y="549525"/>
            <a:ext cx="4593000" cy="13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OBRIGADO!</a:t>
            </a:r>
            <a:endParaRPr/>
          </a:p>
        </p:txBody>
      </p:sp>
      <p:sp>
        <p:nvSpPr>
          <p:cNvPr id="347" name="Google Shape;347;p47"/>
          <p:cNvSpPr txBox="1">
            <a:spLocks noGrp="1"/>
          </p:cNvSpPr>
          <p:nvPr>
            <p:ph type="subTitle" idx="1"/>
          </p:nvPr>
        </p:nvSpPr>
        <p:spPr>
          <a:xfrm>
            <a:off x="725275" y="1991700"/>
            <a:ext cx="4322700" cy="11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GRUPO 2 - Datazilla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George Razera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Tiago Fernandes DAgostino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Viviane Jordão Nyitray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Judson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VID-19 by Slidesgo">
  <a:themeElements>
    <a:clrScheme name="Simple Light">
      <a:dk1>
        <a:srgbClr val="FFFFFF"/>
      </a:dk1>
      <a:lt1>
        <a:srgbClr val="00151F"/>
      </a:lt1>
      <a:dk2>
        <a:srgbClr val="00287F"/>
      </a:dk2>
      <a:lt2>
        <a:srgbClr val="00C5FF"/>
      </a:lt2>
      <a:accent1>
        <a:srgbClr val="6CF6EA"/>
      </a:accent1>
      <a:accent2>
        <a:srgbClr val="FFFFFF"/>
      </a:accent2>
      <a:accent3>
        <a:srgbClr val="00151F"/>
      </a:accent3>
      <a:accent4>
        <a:srgbClr val="00287F"/>
      </a:accent4>
      <a:accent5>
        <a:srgbClr val="00C5FF"/>
      </a:accent5>
      <a:accent6>
        <a:srgbClr val="6CF6EA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225</Words>
  <Application>Microsoft Office PowerPoint</Application>
  <PresentationFormat>Apresentação na tela (16:9)</PresentationFormat>
  <Paragraphs>33</Paragraphs>
  <Slides>9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6" baseType="lpstr">
      <vt:lpstr>Fira Sans Extra Condensed Medium</vt:lpstr>
      <vt:lpstr>Saira SemiCondensed SemiBold</vt:lpstr>
      <vt:lpstr>Bahiana</vt:lpstr>
      <vt:lpstr>Arial</vt:lpstr>
      <vt:lpstr>Anaheim</vt:lpstr>
      <vt:lpstr>Saira SemiCondensed Medium</vt:lpstr>
      <vt:lpstr>COVID-19 by Slidesgo</vt:lpstr>
      <vt:lpstr>Engenharia de dados aplicado à COVID 19</vt:lpstr>
      <vt:lpstr>01.</vt:lpstr>
      <vt:lpstr>DESENVOLVIMENTOS</vt:lpstr>
      <vt:lpstr>Apresentação do PowerPoint</vt:lpstr>
      <vt:lpstr>Apresentação do PowerPoint</vt:lpstr>
      <vt:lpstr>Divisão dos Notebooks</vt:lpstr>
      <vt:lpstr>Conexão com PowerBI </vt:lpstr>
      <vt:lpstr>DIFICULDADES E LIÇÕES APRENDIDAS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Engenharia de dados aplicado à COVID 19</dc:title>
  <dc:creator>Tiago</dc:creator>
  <cp:lastModifiedBy>Tiago</cp:lastModifiedBy>
  <cp:revision>4</cp:revision>
  <dcterms:modified xsi:type="dcterms:W3CDTF">2021-03-12T23:52:02Z</dcterms:modified>
</cp:coreProperties>
</file>